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62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defTabSz="457200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ECC8-4A91-4988-9F79-FB01A24FF70F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7406-0E3F-47E2-B929-915DBB753C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A2422-E152-4B15-92BB-82A8CB99EED8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3A01-0617-477F-B917-8731DEAE5B3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5AF7-6FC1-4832-A02C-A5B8034F9F77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FCB4-28DA-4AD0-B317-30DEE2AC37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rtl="0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rtl="0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E2D6B-0C20-4DC0-A2F0-AA87175A148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785D-B203-464D-8910-4E9563DBAD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C079-2DE5-4CAC-886D-BA3D60C5CC6A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6375B-CA64-4B95-80FA-3FC8989EE2C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rtl="0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rtl="0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3CAEB-70EB-4B41-963C-FF8E2308AC5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17FD7-C5CD-4A0E-AA35-1D40C8F84D5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D17E-7B02-4106-94E7-650D5D93C54F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CCAB3-5E3E-4BB1-B780-5208597DF6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70BB0-5A49-42BC-B25C-301A64C4836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CECAB-DDBD-4867-A305-BAA1A00667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C097-67C9-4993-8572-744AACF2EDE4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6336-7B32-432B-8E09-D1E51A65BD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FF6D2-D294-431E-9A5D-E52D817DFEDD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365CC-EBDD-4446-81CA-29ADCBF0F2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FEF3-3AA7-40BF-B5AE-4FB3CCB0C6B6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24CF4-3863-4EB9-B4B8-F48DCCAE4B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B9093-9E36-4360-9D7F-BD5217B8EED2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242E7-0A3A-456E-A164-8E72E09275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469F-D56B-45C9-85CE-D23A959033E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06956-91C8-4AA1-BB76-36DBFB0A01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56415-4817-44A7-BBCF-9EB43DB46CAC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A3213-F8D7-4A04-AA90-592CE1A7B4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40B72-8DBD-4DFA-B5D2-7AE5680717F2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2265-0BF1-466E-AC43-C472884CB2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70BE-F468-42B4-83DB-545683133BE5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DF0EB-35A9-4237-A588-4FF6D4CD4F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9C92-1D2A-46D8-B75F-C98CCB9394BB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EB5C-48CF-48F4-8618-6D31F1A0C3A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7" y="0"/>
              <a:ext cx="1122363" cy="5329239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616123D4-B803-4AF0-942D-C1D46BBDD3AA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000">
                <a:latin typeface="Corbel" pitchFamily="34" charset="0"/>
              </a:defRPr>
            </a:lvl1pPr>
          </a:lstStyle>
          <a:p>
            <a:pPr>
              <a:defRPr/>
            </a:pPr>
            <a:fld id="{E40166C0-745B-4961-98A0-1E08B46AD5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1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  <p:sldLayoutId id="2147483734" r:id="rId12"/>
    <p:sldLayoutId id="2147483722" r:id="rId13"/>
    <p:sldLayoutId id="2147483735" r:id="rId14"/>
    <p:sldLayoutId id="2147483721" r:id="rId15"/>
    <p:sldLayoutId id="2147483720" r:id="rId16"/>
    <p:sldLayoutId id="2147483719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object 14"/>
          <p:cNvGrpSpPr>
            <a:grpSpLocks/>
          </p:cNvGrpSpPr>
          <p:nvPr/>
        </p:nvGrpSpPr>
        <p:grpSpPr bwMode="auto">
          <a:xfrm>
            <a:off x="6280150" y="1949450"/>
            <a:ext cx="4924425" cy="4227513"/>
            <a:chOff x="550659" y="1090675"/>
            <a:chExt cx="6480175" cy="4500245"/>
          </a:xfrm>
        </p:grpSpPr>
        <p:sp>
          <p:nvSpPr>
            <p:cNvPr id="3" name="object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50659" y="1090675"/>
              <a:ext cx="6480175" cy="45002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 dirty="0">
                <a:latin typeface="+mn-lt"/>
                <a:cs typeface="+mn-cs"/>
              </a:endParaRPr>
            </a:p>
          </p:txBody>
        </p:sp>
        <p:sp>
          <p:nvSpPr>
            <p:cNvPr id="4" name="object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65830" y="1306984"/>
              <a:ext cx="73115" cy="463037"/>
            </a:xfrm>
            <a:custGeom>
              <a:avLst/>
              <a:gdLst/>
              <a:ahLst/>
              <a:cxnLst/>
              <a:rect l="l" t="t" r="r" b="b"/>
              <a:pathLst>
                <a:path w="72390" h="462914">
                  <a:moveTo>
                    <a:pt x="71996" y="0"/>
                  </a:moveTo>
                  <a:lnTo>
                    <a:pt x="0" y="0"/>
                  </a:lnTo>
                  <a:lnTo>
                    <a:pt x="0" y="462521"/>
                  </a:lnTo>
                  <a:lnTo>
                    <a:pt x="71996" y="462521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FFD800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pic>
        <p:nvPicPr>
          <p:cNvPr id="1945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4263" y="714375"/>
            <a:ext cx="3497262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le 8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752600"/>
          </a:xfrm>
        </p:spPr>
        <p:txBody>
          <a:bodyPr/>
          <a:lstStyle/>
          <a:p>
            <a:pPr eaLnBrk="1" hangingPunct="1"/>
            <a:endParaRPr lang="ar-JO" smtClean="0">
              <a:ln>
                <a:noFill/>
              </a:ln>
            </a:endParaRPr>
          </a:p>
        </p:txBody>
      </p:sp>
      <p:sp>
        <p:nvSpPr>
          <p:cNvPr id="19460" name="Content Placeholder 9"/>
          <p:cNvSpPr>
            <a:spLocks noGrp="1"/>
          </p:cNvSpPr>
          <p:nvPr>
            <p:ph sz="half" idx="1"/>
          </p:nvPr>
        </p:nvSpPr>
        <p:spPr>
          <a:xfrm>
            <a:off x="1484313" y="2667000"/>
            <a:ext cx="4894262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Work in pairs. Look at the photo and the caption. Choose the  phrase you think best describes the photo.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 faithful companion	   blood relatives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 passing acquaintance	mutual respect	a strong bond  true friends	an odd couple</a:t>
            </a:r>
          </a:p>
          <a:p>
            <a:pPr eaLnBrk="1" hangingPunct="1">
              <a:lnSpc>
                <a:spcPct val="80000"/>
              </a:lnSpc>
            </a:pP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Look at these English sayings about relationships. What do  they mean? Do you have a similar saying in your language?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Blood is thicker than water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 friend in need is a friend indeed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Like father, like son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No man is an island</a:t>
            </a:r>
          </a:p>
          <a:p>
            <a:pPr eaLnBrk="1" hangingPunct="1">
              <a:lnSpc>
                <a:spcPct val="80000"/>
              </a:lnSpc>
            </a:pPr>
            <a:endParaRPr lang="en-US" sz="1200" smtClean="0"/>
          </a:p>
        </p:txBody>
      </p:sp>
      <p:sp>
        <p:nvSpPr>
          <p:cNvPr id="11" name="Content Placeholder 10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7175" y="2667000"/>
            <a:ext cx="4895850" cy="31242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3048000" y="1858963"/>
            <a:ext cx="6096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Tx/>
              <a:buChar char="•"/>
            </a:pPr>
            <a:r>
              <a:rPr lang="en-US">
                <a:latin typeface="Corbel" pitchFamily="34" charset="0"/>
              </a:rPr>
              <a:t>‘</a:t>
            </a:r>
            <a:r>
              <a:rPr lang="en-US" sz="2000" b="1">
                <a:solidFill>
                  <a:srgbClr val="CC0000"/>
                </a:solidFill>
                <a:latin typeface="Corbel" pitchFamily="34" charset="0"/>
              </a:rPr>
              <a:t>Blood is thicker than water’</a:t>
            </a:r>
            <a:r>
              <a:rPr lang="en-US" sz="2000">
                <a:latin typeface="Corbel" pitchFamily="34" charset="0"/>
              </a:rPr>
              <a:t> = family relationships and </a:t>
            </a:r>
          </a:p>
          <a:p>
            <a:pPr algn="l" rtl="0"/>
            <a:r>
              <a:rPr lang="en-US" sz="2000">
                <a:latin typeface="Corbel" pitchFamily="34" charset="0"/>
              </a:rPr>
              <a:t>loyalties are the strongest and most important ones</a:t>
            </a:r>
          </a:p>
          <a:p>
            <a:pPr algn="l" rtl="0">
              <a:buFontTx/>
              <a:buChar char="•"/>
            </a:pPr>
            <a:r>
              <a:rPr lang="en-US" sz="2000">
                <a:latin typeface="Corbel" pitchFamily="34" charset="0"/>
              </a:rPr>
              <a:t> ‘</a:t>
            </a:r>
            <a:r>
              <a:rPr lang="en-US" sz="2000" b="1">
                <a:solidFill>
                  <a:srgbClr val="CC0000"/>
                </a:solidFill>
                <a:latin typeface="Corbel" pitchFamily="34" charset="0"/>
              </a:rPr>
              <a:t>A friend in need is a friend indeed’</a:t>
            </a:r>
            <a:r>
              <a:rPr lang="en-US" sz="2000">
                <a:latin typeface="Corbel" pitchFamily="34" charset="0"/>
              </a:rPr>
              <a:t> = a friend who </a:t>
            </a:r>
          </a:p>
          <a:p>
            <a:pPr algn="l" rtl="0"/>
            <a:r>
              <a:rPr lang="en-US" sz="2000">
                <a:latin typeface="Corbel" pitchFamily="34" charset="0"/>
              </a:rPr>
              <a:t>helps you when you really need help is a true friend</a:t>
            </a:r>
          </a:p>
          <a:p>
            <a:pPr algn="l" rtl="0">
              <a:buFontTx/>
              <a:buChar char="•"/>
            </a:pPr>
            <a:r>
              <a:rPr lang="en-US" sz="2000">
                <a:latin typeface="Corbel" pitchFamily="34" charset="0"/>
              </a:rPr>
              <a:t> ‘</a:t>
            </a:r>
            <a:r>
              <a:rPr lang="en-US" sz="2000" b="1">
                <a:solidFill>
                  <a:srgbClr val="CC0000"/>
                </a:solidFill>
                <a:latin typeface="Corbel" pitchFamily="34" charset="0"/>
              </a:rPr>
              <a:t>Like father, like son’</a:t>
            </a:r>
            <a:r>
              <a:rPr lang="en-US" sz="2000">
                <a:latin typeface="Corbel" pitchFamily="34" charset="0"/>
              </a:rPr>
              <a:t> = you can expect a son’s </a:t>
            </a:r>
          </a:p>
          <a:p>
            <a:pPr algn="l" rtl="0"/>
            <a:r>
              <a:rPr lang="en-US" sz="2000">
                <a:latin typeface="Corbel" pitchFamily="34" charset="0"/>
              </a:rPr>
              <a:t>personality or behavior to be similar to that of </a:t>
            </a:r>
          </a:p>
          <a:p>
            <a:pPr algn="l" rtl="0"/>
            <a:r>
              <a:rPr lang="en-US" sz="2000">
                <a:latin typeface="Corbel" pitchFamily="34" charset="0"/>
              </a:rPr>
              <a:t>his father</a:t>
            </a:r>
          </a:p>
          <a:p>
            <a:pPr algn="l" rtl="0">
              <a:buFontTx/>
              <a:buChar char="•"/>
            </a:pPr>
            <a:r>
              <a:rPr lang="en-US" sz="2000">
                <a:latin typeface="Corbel" pitchFamily="34" charset="0"/>
              </a:rPr>
              <a:t> ‘</a:t>
            </a:r>
            <a:r>
              <a:rPr lang="en-US" sz="2000" b="1">
                <a:solidFill>
                  <a:srgbClr val="CC0000"/>
                </a:solidFill>
                <a:latin typeface="Corbel" pitchFamily="34" charset="0"/>
              </a:rPr>
              <a:t>No man is an island’</a:t>
            </a:r>
            <a:r>
              <a:rPr lang="en-US" sz="2000">
                <a:latin typeface="Corbel" pitchFamily="34" charset="0"/>
              </a:rPr>
              <a:t> = nobody is self-sufficient – </a:t>
            </a:r>
          </a:p>
          <a:p>
            <a:pPr algn="l" rtl="0"/>
            <a:r>
              <a:rPr lang="en-US" sz="2000">
                <a:latin typeface="Corbel" pitchFamily="34" charset="0"/>
              </a:rPr>
              <a:t>people need the company and support of other </a:t>
            </a:r>
          </a:p>
          <a:p>
            <a:pPr algn="l" rtl="0"/>
            <a:r>
              <a:rPr lang="en-US" sz="2000">
                <a:latin typeface="Corbel" pitchFamily="34" charset="0"/>
              </a:rPr>
              <a:t>people (this is a quote from a poem by the sixteenth century English poet John Donne)</a:t>
            </a:r>
          </a:p>
        </p:txBody>
      </p:sp>
      <p:sp>
        <p:nvSpPr>
          <p:cNvPr id="204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  <a:solidFill>
                  <a:srgbClr val="CC0000"/>
                </a:solidFill>
              </a:rPr>
              <a:t>Vocabulary Notes</a:t>
            </a: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742950" y="3097213"/>
            <a:ext cx="10610850" cy="1485900"/>
          </a:xfrm>
        </p:spPr>
        <p:txBody>
          <a:bodyPr>
            <a:spAutoFit/>
          </a:bodyPr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878013" y="346075"/>
            <a:ext cx="10194925" cy="771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u="sng">
                <a:solidFill>
                  <a:srgbClr val="CC0000"/>
                </a:solidFill>
                <a:latin typeface="Corbel" pitchFamily="34" charset="0"/>
              </a:rPr>
              <a:t>Vocabulary notes</a:t>
            </a:r>
          </a:p>
          <a:p>
            <a:pPr algn="l" rtl="0"/>
            <a:r>
              <a:rPr lang="en-US" sz="2000">
                <a:solidFill>
                  <a:srgbClr val="CC0000"/>
                </a:solidFill>
                <a:latin typeface="Corbel" pitchFamily="34" charset="0"/>
              </a:rPr>
              <a:t>a faithful companion</a:t>
            </a:r>
            <a:r>
              <a:rPr lang="en-US" sz="2000">
                <a:latin typeface="Corbel" pitchFamily="34" charset="0"/>
              </a:rPr>
              <a:t> = a companion is someone you </a:t>
            </a:r>
          </a:p>
          <a:p>
            <a:pPr algn="l" rtl="0"/>
            <a:r>
              <a:rPr lang="en-US" sz="2000">
                <a:latin typeface="Corbel" pitchFamily="34" charset="0"/>
              </a:rPr>
              <a:t>spend time with, perhaps on a journey, and ‘faithful’ means </a:t>
            </a:r>
          </a:p>
          <a:p>
            <a:pPr algn="l" rtl="0"/>
            <a:r>
              <a:rPr lang="en-US" sz="2000">
                <a:latin typeface="Corbel" pitchFamily="34" charset="0"/>
              </a:rPr>
              <a:t>that this is a friend who will always be there to help and </a:t>
            </a:r>
          </a:p>
          <a:p>
            <a:pPr algn="l" rtl="0"/>
            <a:r>
              <a:rPr lang="en-US" sz="2000">
                <a:latin typeface="Corbel" pitchFamily="34" charset="0"/>
              </a:rPr>
              <a:t>support you</a:t>
            </a:r>
          </a:p>
          <a:p>
            <a:pPr algn="l" rtl="0"/>
            <a:endParaRPr lang="en-US" sz="2000">
              <a:latin typeface="Corbel" pitchFamily="34" charset="0"/>
            </a:endParaRPr>
          </a:p>
          <a:p>
            <a:pPr algn="l" rtl="0"/>
            <a:r>
              <a:rPr lang="en-US" sz="2000">
                <a:solidFill>
                  <a:srgbClr val="CC0000"/>
                </a:solidFill>
                <a:latin typeface="Corbel" pitchFamily="34" charset="0"/>
              </a:rPr>
              <a:t>blood relatives</a:t>
            </a:r>
            <a:r>
              <a:rPr lang="en-US" sz="2000">
                <a:latin typeface="Corbel" pitchFamily="34" charset="0"/>
              </a:rPr>
              <a:t> = people who are related by ‘blood’ (i.e. </a:t>
            </a:r>
          </a:p>
          <a:p>
            <a:pPr algn="l" rtl="0"/>
            <a:r>
              <a:rPr lang="en-US" sz="2000">
                <a:latin typeface="Corbel" pitchFamily="34" charset="0"/>
              </a:rPr>
              <a:t>genetically), e.g. your father or daughter, but not your </a:t>
            </a:r>
          </a:p>
          <a:p>
            <a:pPr algn="l" rtl="0"/>
            <a:r>
              <a:rPr lang="en-US" sz="2000">
                <a:latin typeface="Corbel" pitchFamily="34" charset="0"/>
              </a:rPr>
              <a:t>wife or mother-in-law</a:t>
            </a:r>
          </a:p>
          <a:p>
            <a:pPr algn="l" rtl="0"/>
            <a:endParaRPr lang="en-US" sz="2000">
              <a:latin typeface="Corbel" pitchFamily="34" charset="0"/>
            </a:endParaRPr>
          </a:p>
          <a:p>
            <a:pPr algn="l" rtl="0"/>
            <a:r>
              <a:rPr lang="en-US" sz="2000">
                <a:solidFill>
                  <a:srgbClr val="CC0000"/>
                </a:solidFill>
                <a:latin typeface="Corbel" pitchFamily="34" charset="0"/>
              </a:rPr>
              <a:t>a passing acquaintance</a:t>
            </a:r>
            <a:r>
              <a:rPr lang="en-US" sz="2000">
                <a:latin typeface="Corbel" pitchFamily="34" charset="0"/>
              </a:rPr>
              <a:t> = an acquaintance is someone </a:t>
            </a:r>
          </a:p>
          <a:p>
            <a:pPr algn="l" rtl="0"/>
            <a:r>
              <a:rPr lang="en-US" sz="2000">
                <a:latin typeface="Corbel" pitchFamily="34" charset="0"/>
              </a:rPr>
              <a:t>you know, but not very well – ‘passing’, here, means for </a:t>
            </a:r>
          </a:p>
          <a:p>
            <a:pPr algn="l" rtl="0"/>
            <a:r>
              <a:rPr lang="en-US" sz="2000">
                <a:latin typeface="Corbel" pitchFamily="34" charset="0"/>
              </a:rPr>
              <a:t>a short time (e.g. someone you meet on holiday or on a </a:t>
            </a:r>
          </a:p>
          <a:p>
            <a:pPr algn="l" rtl="0"/>
            <a:r>
              <a:rPr lang="en-US" sz="2000">
                <a:latin typeface="Corbel" pitchFamily="34" charset="0"/>
              </a:rPr>
              <a:t>journey)</a:t>
            </a:r>
          </a:p>
          <a:p>
            <a:pPr algn="l" rtl="0"/>
            <a:endParaRPr lang="en-US" sz="2000">
              <a:latin typeface="Corbel" pitchFamily="34" charset="0"/>
            </a:endParaRPr>
          </a:p>
          <a:p>
            <a:pPr algn="l" rtl="0"/>
            <a:r>
              <a:rPr lang="en-US" sz="2000">
                <a:solidFill>
                  <a:srgbClr val="CC0000"/>
                </a:solidFill>
                <a:latin typeface="Corbel" pitchFamily="34" charset="0"/>
              </a:rPr>
              <a:t>mutual respect</a:t>
            </a:r>
            <a:r>
              <a:rPr lang="en-US" sz="2000">
                <a:latin typeface="Corbel" pitchFamily="34" charset="0"/>
              </a:rPr>
              <a:t> = when two people feel similar admiration </a:t>
            </a:r>
          </a:p>
          <a:p>
            <a:pPr algn="l" rtl="0"/>
            <a:r>
              <a:rPr lang="en-US" sz="2000">
                <a:latin typeface="Corbel" pitchFamily="34" charset="0"/>
              </a:rPr>
              <a:t>for each other and treat each other politely and kindly</a:t>
            </a:r>
          </a:p>
          <a:p>
            <a:pPr algn="l" rtl="0"/>
            <a:r>
              <a:rPr lang="en-US" sz="2000">
                <a:solidFill>
                  <a:srgbClr val="CC0000"/>
                </a:solidFill>
                <a:latin typeface="Corbel" pitchFamily="34" charset="0"/>
              </a:rPr>
              <a:t>a strong bond</a:t>
            </a:r>
            <a:r>
              <a:rPr lang="en-US" sz="2000">
                <a:latin typeface="Corbel" pitchFamily="34" charset="0"/>
              </a:rPr>
              <a:t> = a very close relationship</a:t>
            </a:r>
          </a:p>
          <a:p>
            <a:pPr algn="l" rtl="0"/>
            <a:endParaRPr lang="en-US" sz="2000">
              <a:latin typeface="Corbel" pitchFamily="34" charset="0"/>
            </a:endParaRPr>
          </a:p>
          <a:p>
            <a:pPr algn="l" rtl="0"/>
            <a:r>
              <a:rPr lang="en-US" sz="2000">
                <a:latin typeface="Corbel" pitchFamily="34" charset="0"/>
              </a:rPr>
              <a:t>true friends = friends who will always be together and will </a:t>
            </a:r>
          </a:p>
          <a:p>
            <a:pPr algn="l" rtl="0"/>
            <a:r>
              <a:rPr lang="en-US" sz="2000">
                <a:latin typeface="Corbel" pitchFamily="34" charset="0"/>
              </a:rPr>
              <a:t>always support each other</a:t>
            </a:r>
          </a:p>
          <a:p>
            <a:pPr algn="l" rtl="0"/>
            <a:endParaRPr lang="en-US" sz="2000">
              <a:latin typeface="Corbel" pitchFamily="34" charset="0"/>
            </a:endParaRPr>
          </a:p>
          <a:p>
            <a:pPr algn="l" rtl="0"/>
            <a:r>
              <a:rPr lang="en-US" sz="2000">
                <a:latin typeface="Corbel" pitchFamily="34" charset="0"/>
              </a:rPr>
              <a:t>an odd couple = two people you don’t expect to be </a:t>
            </a:r>
          </a:p>
          <a:p>
            <a:pPr algn="l" rtl="0"/>
            <a:r>
              <a:rPr lang="en-US" sz="2000">
                <a:latin typeface="Corbel" pitchFamily="34" charset="0"/>
              </a:rPr>
              <a:t>together, perhaps because they look very different or have </a:t>
            </a:r>
          </a:p>
          <a:p>
            <a:pPr algn="l" rtl="0"/>
            <a:r>
              <a:rPr lang="en-US" sz="2000">
                <a:latin typeface="Corbel" pitchFamily="34" charset="0"/>
              </a:rPr>
              <a:t>very different personalities or 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235075" y="612775"/>
            <a:ext cx="47847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>
                <a:latin typeface="Corbel" pitchFamily="34" charset="0"/>
              </a:rPr>
              <a:t>Checking new words</a:t>
            </a:r>
          </a:p>
          <a:p>
            <a:pPr algn="l" rtl="0"/>
            <a:r>
              <a:rPr lang="en-US" b="1">
                <a:latin typeface="Corbel" pitchFamily="34" charset="0"/>
              </a:rPr>
              <a:t>Instead of asking  using dictionaries or translation </a:t>
            </a:r>
          </a:p>
          <a:p>
            <a:pPr algn="l" rtl="0"/>
            <a:r>
              <a:rPr lang="en-US" b="1">
                <a:latin typeface="Corbel" pitchFamily="34" charset="0"/>
              </a:rPr>
              <a:t>when checking the meaning of new words, use some of </a:t>
            </a:r>
          </a:p>
          <a:p>
            <a:pPr algn="l" rtl="0"/>
            <a:r>
              <a:rPr lang="en-US" b="1">
                <a:latin typeface="Corbel" pitchFamily="34" charset="0"/>
              </a:rPr>
              <a:t>the following techniques:</a:t>
            </a:r>
          </a:p>
          <a:p>
            <a:pPr algn="l" rtl="0"/>
            <a:endParaRPr lang="en-US" b="1">
              <a:latin typeface="Corbel" pitchFamily="34" charset="0"/>
            </a:endParaRPr>
          </a:p>
          <a:p>
            <a:pPr algn="l" rtl="0"/>
            <a:endParaRPr lang="en-US" b="1">
              <a:latin typeface="Corbel" pitchFamily="34" charset="0"/>
            </a:endParaRPr>
          </a:p>
          <a:p>
            <a:pPr algn="l" rtl="0"/>
            <a:r>
              <a:rPr lang="en-US">
                <a:latin typeface="Corbel" pitchFamily="34" charset="0"/>
              </a:rPr>
              <a:t>1 Put the new word in a sentence to provide context: </a:t>
            </a:r>
          </a:p>
          <a:p>
            <a:pPr algn="l" rtl="0"/>
            <a:r>
              <a:rPr lang="en-US">
                <a:latin typeface="Corbel" pitchFamily="34" charset="0"/>
              </a:rPr>
              <a:t>My fiancé and I have been engaged for six months and </a:t>
            </a:r>
          </a:p>
          <a:p>
            <a:pPr algn="l" rtl="0"/>
            <a:r>
              <a:rPr lang="en-US">
                <a:latin typeface="Corbel" pitchFamily="34" charset="0"/>
              </a:rPr>
              <a:t>we’re getting married in November. / Joe is a colleague</a:t>
            </a:r>
          </a:p>
          <a:p>
            <a:pPr algn="l" rtl="0"/>
            <a:r>
              <a:rPr lang="en-US">
                <a:latin typeface="Corbel" pitchFamily="34" charset="0"/>
              </a:rPr>
              <a:t>at work – we are in the same department, but he’s not a </a:t>
            </a:r>
          </a:p>
          <a:p>
            <a:pPr algn="l" rtl="0"/>
            <a:r>
              <a:rPr lang="en-US">
                <a:latin typeface="Corbel" pitchFamily="34" charset="0"/>
              </a:rPr>
              <a:t>friend.</a:t>
            </a:r>
          </a:p>
        </p:txBody>
      </p:sp>
      <p:sp>
        <p:nvSpPr>
          <p:cNvPr id="13" name="Title 12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752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0150" y="2738438"/>
            <a:ext cx="4937125" cy="3686175"/>
          </a:xfrm>
        </p:spPr>
        <p:txBody>
          <a:bodyPr rtlCol="0"/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US" dirty="0"/>
          </a:p>
          <a:p>
            <a:pPr marL="0" indent="0"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2" name="Content Placeholder 15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49975" y="2393950"/>
            <a:ext cx="5181600" cy="3019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3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75260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  <a:solidFill>
                  <a:srgbClr val="CC0000"/>
                </a:solidFill>
                <a:cs typeface="Times New Roman" pitchFamily="18" charset="0"/>
              </a:rPr>
              <a:t>Extra Activity</a:t>
            </a:r>
          </a:p>
        </p:txBody>
      </p:sp>
      <p:sp>
        <p:nvSpPr>
          <p:cNvPr id="23554" name="Content Placeholder 4"/>
          <p:cNvSpPr>
            <a:spLocks noGrp="1"/>
          </p:cNvSpPr>
          <p:nvPr>
            <p:ph sz="half" idx="1"/>
          </p:nvPr>
        </p:nvSpPr>
        <p:spPr>
          <a:xfrm>
            <a:off x="1484313" y="2667000"/>
            <a:ext cx="4894262" cy="31242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cs typeface="Times New Roman" pitchFamily="18" charset="0"/>
              </a:rPr>
              <a:t>Talk about  important  relationships in your life . For example with:</a:t>
            </a:r>
          </a:p>
          <a:p>
            <a:pPr eaLnBrk="1" hangingPunct="1">
              <a:buFont typeface="Arial" charset="0"/>
              <a:buNone/>
            </a:pPr>
            <a:endParaRPr lang="en-US" sz="2000" b="1" smtClean="0"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000" b="1" smtClean="0">
                <a:cs typeface="Times New Roman" pitchFamily="18" charset="0"/>
              </a:rPr>
              <a:t>a husband		a fiancé	</a:t>
            </a:r>
          </a:p>
          <a:p>
            <a:pPr eaLnBrk="1" hangingPunct="1">
              <a:buFont typeface="Arial" charset="0"/>
              <a:buNone/>
            </a:pPr>
            <a:r>
              <a:rPr lang="en-US" sz="2000" b="1" smtClean="0">
                <a:cs typeface="Times New Roman" pitchFamily="18" charset="0"/>
              </a:rPr>
              <a:t> a colleague 	     an old friend </a:t>
            </a:r>
          </a:p>
          <a:p>
            <a:pPr eaLnBrk="1" hangingPunct="1">
              <a:buFont typeface="Arial" charset="0"/>
              <a:buNone/>
            </a:pPr>
            <a:r>
              <a:rPr lang="en-US" sz="2000" b="1" smtClean="0">
                <a:cs typeface="Times New Roman" pitchFamily="18" charset="0"/>
              </a:rPr>
              <a:t>a brother           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smtClean="0">
                <a:cs typeface="Times New Roman" pitchFamily="18" charset="0"/>
              </a:rPr>
              <a:t>a grandparent</a:t>
            </a:r>
          </a:p>
          <a:p>
            <a:pPr eaLnBrk="1" hangingPunct="1"/>
            <a:endParaRPr lang="en-US" sz="2000" b="1" smtClean="0"/>
          </a:p>
        </p:txBody>
      </p:sp>
      <p:sp>
        <p:nvSpPr>
          <p:cNvPr id="23555" name="Content Placeholder 5"/>
          <p:cNvSpPr>
            <a:spLocks noGrp="1"/>
          </p:cNvSpPr>
          <p:nvPr>
            <p:ph sz="half" idx="2"/>
          </p:nvPr>
        </p:nvSpPr>
        <p:spPr>
          <a:xfrm>
            <a:off x="6607175" y="2667000"/>
            <a:ext cx="4895850" cy="3124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000" b="1" smtClean="0">
                <a:cs typeface="Times New Roman" pitchFamily="18" charset="0"/>
              </a:rPr>
              <a:t>Think of a person a) you have been meaning to contact for  ages; and b) you have shared a travel experience with. Tell  your partner about these people.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100</TotalTime>
  <Words>440</Words>
  <Application>Microsoft Office PowerPoint</Application>
  <PresentationFormat>Custom</PresentationFormat>
  <Paragraphs>66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قالب التصميم</vt:lpstr>
      </vt:variant>
      <vt:variant>
        <vt:i4>5</vt:i4>
      </vt:variant>
      <vt:variant>
        <vt:lpstr>عناوين الشرائح</vt:lpstr>
      </vt:variant>
      <vt:variant>
        <vt:i4>5</vt:i4>
      </vt:variant>
    </vt:vector>
  </HeadingPairs>
  <TitlesOfParts>
    <vt:vector size="15" baseType="lpstr">
      <vt:lpstr>Arial</vt:lpstr>
      <vt:lpstr>Corbel</vt:lpstr>
      <vt:lpstr>Calibri</vt:lpstr>
      <vt:lpstr>Tahoma</vt:lpstr>
      <vt:lpstr>Times New Roman</vt:lpstr>
      <vt:lpstr>Parallax</vt:lpstr>
      <vt:lpstr>Parallax</vt:lpstr>
      <vt:lpstr>Parallax</vt:lpstr>
      <vt:lpstr>Parallax</vt:lpstr>
      <vt:lpstr>Parallax</vt:lpstr>
      <vt:lpstr>الشريحة 1</vt:lpstr>
      <vt:lpstr>Vocabulary Notes</vt:lpstr>
      <vt:lpstr>الشريحة 3</vt:lpstr>
      <vt:lpstr>  </vt:lpstr>
      <vt:lpstr>Extra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 Abdelati</dc:creator>
  <cp:lastModifiedBy>user</cp:lastModifiedBy>
  <cp:revision>10</cp:revision>
  <dcterms:created xsi:type="dcterms:W3CDTF">2020-03-15T18:08:47Z</dcterms:created>
  <dcterms:modified xsi:type="dcterms:W3CDTF">2020-03-16T15:03:35Z</dcterms:modified>
</cp:coreProperties>
</file>